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3" r:id="rId3"/>
    <p:sldId id="284" r:id="rId4"/>
    <p:sldId id="285" r:id="rId5"/>
    <p:sldId id="286" r:id="rId6"/>
    <p:sldId id="287" r:id="rId7"/>
    <p:sldId id="289" r:id="rId8"/>
    <p:sldId id="288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274" r:id="rId20"/>
    <p:sldId id="275" r:id="rId21"/>
    <p:sldId id="257" r:id="rId22"/>
    <p:sldId id="258" r:id="rId23"/>
    <p:sldId id="268" r:id="rId24"/>
    <p:sldId id="269" r:id="rId25"/>
    <p:sldId id="263" r:id="rId26"/>
    <p:sldId id="259" r:id="rId27"/>
    <p:sldId id="261" r:id="rId28"/>
    <p:sldId id="264" r:id="rId29"/>
    <p:sldId id="270" r:id="rId30"/>
    <p:sldId id="271" r:id="rId31"/>
    <p:sldId id="266" r:id="rId32"/>
    <p:sldId id="262" r:id="rId33"/>
    <p:sldId id="302" r:id="rId34"/>
    <p:sldId id="272" r:id="rId35"/>
    <p:sldId id="28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88C"/>
    <a:srgbClr val="660066"/>
    <a:srgbClr val="3C1751"/>
    <a:srgbClr val="E02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26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5304-E356-4849-BF4A-B053CA74B2EB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3D62E-84D7-4958-B53A-36F013387B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06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2128-D7FE-4EA2-B90C-08C6652491E7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F239-1425-45D3-8C93-E74A613A8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66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FB3CD-F6D7-45AA-BE27-2B3D8681F579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D0D8-041E-4E72-AD6B-87C5E0FB24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79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2CAA1-B887-4290-A038-AA5CF4B298A4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7942-BD39-45CB-B95C-6DF9B4D2EE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51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EDD7-F916-48A9-84A4-33FCE3C8DCC6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4007-7FEA-4B74-A921-A817A5110F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5419-805B-4988-8619-0238705FBE05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A7DB3-21A6-4EC7-990D-6EBEC96BD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82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DE51-2ACB-4C0D-8825-173F93E0C6DA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82D9-832F-4A1A-983F-0B4EDAE99A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39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A53D-A0D3-45AB-BDC8-953DE3F8019D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6E72-0895-45C7-B084-6B4464B624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80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5480-F4CF-4BE6-A2DA-804B01AC2D45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D17E-BC06-499B-A0B5-18F2F0AED1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57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20BA-9AC8-400D-9A0F-CDA9E9A4B02A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CE05C-397B-474E-878E-ABA7565EFF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02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D6B3-0F91-4B60-B8C8-A0F2B06BCADC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5D74-6535-44C4-B3E6-9FE78C41F3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51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BAA19A-97DD-4265-AE9F-EFCB90A53128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EF4531-06AB-4717-9020-DA98B306FD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_____Microsoft_Excel_97-20031.xls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Word_97-2003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0388" y="260350"/>
            <a:ext cx="29432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Мир начинается со школы</a:t>
            </a:r>
          </a:p>
        </p:txBody>
      </p:sp>
      <p:pic>
        <p:nvPicPr>
          <p:cNvPr id="2052" name="Picture 4" descr="C:\Презентация\Рисунок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2303463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8188" y="1125538"/>
            <a:ext cx="49657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МБОУ «Гимназия №52»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2054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C:\Презентация\Рисунок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3275"/>
            <a:ext cx="2303463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Прямоугольник 8"/>
          <p:cNvSpPr>
            <a:spLocks noChangeArrowheads="1"/>
          </p:cNvSpPr>
          <p:nvPr/>
        </p:nvSpPr>
        <p:spPr bwMode="auto">
          <a:xfrm>
            <a:off x="0" y="333375"/>
            <a:ext cx="91440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6600" b="1" dirty="0">
                <a:solidFill>
                  <a:srgbClr val="E02C0E"/>
                </a:solidFill>
                <a:latin typeface="Palatino Linotype" pitchFamily="18" charset="0"/>
              </a:rPr>
              <a:t>Мир</a:t>
            </a:r>
          </a:p>
          <a:p>
            <a:r>
              <a:rPr lang="ru-RU" sz="6600" b="1" dirty="0">
                <a:solidFill>
                  <a:srgbClr val="E02C0E"/>
                </a:solidFill>
                <a:latin typeface="Palatino Linotype" pitchFamily="18" charset="0"/>
              </a:rPr>
              <a:t>        начинается </a:t>
            </a:r>
          </a:p>
          <a:p>
            <a:r>
              <a:rPr lang="ru-RU" sz="6600" b="1" dirty="0">
                <a:solidFill>
                  <a:srgbClr val="E02C0E"/>
                </a:solidFill>
                <a:latin typeface="Palatino Linotype" pitchFamily="18" charset="0"/>
              </a:rPr>
              <a:t>                       </a:t>
            </a:r>
          </a:p>
          <a:p>
            <a:r>
              <a:rPr lang="ru-RU" sz="6600" b="1" dirty="0">
                <a:solidFill>
                  <a:srgbClr val="E02C0E"/>
                </a:solidFill>
                <a:latin typeface="Palatino Linotype" pitchFamily="18" charset="0"/>
              </a:rPr>
              <a:t>                       со школы</a:t>
            </a:r>
          </a:p>
        </p:txBody>
      </p:sp>
      <p:sp>
        <p:nvSpPr>
          <p:cNvPr id="2057" name="Прямоугольник 9"/>
          <p:cNvSpPr>
            <a:spLocks noChangeArrowheads="1"/>
          </p:cNvSpPr>
          <p:nvPr/>
        </p:nvSpPr>
        <p:spPr bwMode="auto">
          <a:xfrm>
            <a:off x="2987675" y="4797425"/>
            <a:ext cx="59769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403152"/>
                </a:solidFill>
                <a:latin typeface="Palatino Linotype" pitchFamily="18" charset="0"/>
              </a:rPr>
              <a:t>МБОУ «Гимназия №52»</a:t>
            </a:r>
            <a:endParaRPr lang="ru-RU" sz="4000" b="1">
              <a:solidFill>
                <a:srgbClr val="403152"/>
              </a:solidFill>
              <a:latin typeface="Arial" charset="0"/>
            </a:endParaRPr>
          </a:p>
          <a:p>
            <a:pPr algn="ctr"/>
            <a:r>
              <a:rPr lang="ru-RU" sz="4000" b="1">
                <a:solidFill>
                  <a:srgbClr val="403152"/>
                </a:solidFill>
                <a:latin typeface="Arial" charset="0"/>
              </a:rPr>
              <a:t>Кафедра учителей английского языка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278813" cy="1763713"/>
          </a:xfrm>
        </p:spPr>
        <p:txBody>
          <a:bodyPr anchor="b"/>
          <a:lstStyle/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Book Antiqua" pitchFamily="18" charset="0"/>
              </a:rPr>
              <a:t/>
            </a:r>
            <a:br>
              <a:rPr lang="ru-RU" b="1" smtClean="0">
                <a:solidFill>
                  <a:schemeClr val="folHlink"/>
                </a:solidFill>
                <a:latin typeface="Book Antiqua" pitchFamily="18" charset="0"/>
              </a:rPr>
            </a:br>
            <a:r>
              <a:rPr lang="ru-RU" b="1" smtClean="0">
                <a:solidFill>
                  <a:srgbClr val="E02C0E"/>
                </a:solidFill>
                <a:latin typeface="Monotype Corsiva" pitchFamily="66" charset="0"/>
              </a:rPr>
              <a:t>Яппарова </a:t>
            </a:r>
            <a:br>
              <a:rPr lang="ru-RU" b="1" smtClean="0">
                <a:solidFill>
                  <a:srgbClr val="E02C0E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E02C0E"/>
                </a:solidFill>
                <a:latin typeface="Monotype Corsiva" pitchFamily="66" charset="0"/>
              </a:rPr>
              <a:t>Айгуль Вагизовна</a:t>
            </a:r>
          </a:p>
        </p:txBody>
      </p:sp>
      <p:sp>
        <p:nvSpPr>
          <p:cNvPr id="11268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8175" y="1989138"/>
            <a:ext cx="4176713" cy="3887787"/>
          </a:xfrm>
        </p:spPr>
        <p:txBody>
          <a:bodyPr/>
          <a:lstStyle/>
          <a:p>
            <a:pPr marL="6350" indent="-635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solidFill>
                  <a:srgbClr val="68288C"/>
                </a:solidFill>
                <a:latin typeface="Arial" charset="0"/>
              </a:rPr>
              <a:t>Айгуль Вагизовна уделяет большое внимание функциональной направленности употребления в речи того или иного грамматического явления</a:t>
            </a:r>
            <a:r>
              <a:rPr lang="ru-RU" sz="2400" smtClean="0">
                <a:solidFill>
                  <a:srgbClr val="68288C"/>
                </a:solidFill>
                <a:latin typeface="Arial" charset="0"/>
              </a:rPr>
              <a:t>.</a:t>
            </a:r>
          </a:p>
          <a:p>
            <a:pPr marL="6350" indent="-6350" eaLnBrk="1" hangingPunct="1">
              <a:lnSpc>
                <a:spcPct val="90000"/>
              </a:lnSpc>
              <a:buFont typeface="Arial" charset="0"/>
              <a:buNone/>
            </a:pPr>
            <a:endParaRPr lang="ru-RU" smtClean="0">
              <a:solidFill>
                <a:srgbClr val="68288C"/>
              </a:solidFill>
              <a:latin typeface="Arial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359650" y="30162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endParaRPr lang="ru-RU">
              <a:latin typeface="Arial" charset="0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6804025" y="28527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endParaRPr lang="ru-RU">
              <a:latin typeface="Arial" charset="0"/>
            </a:endParaRPr>
          </a:p>
        </p:txBody>
      </p:sp>
      <p:pic>
        <p:nvPicPr>
          <p:cNvPr id="11271" name="Picture 9" descr="P10106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1916113"/>
            <a:ext cx="2736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84438" y="692150"/>
            <a:ext cx="6232525" cy="1800225"/>
          </a:xfrm>
        </p:spPr>
        <p:txBody>
          <a:bodyPr anchor="b"/>
          <a:lstStyle/>
          <a:p>
            <a:pPr eaLnBrk="1" hangingPunct="1"/>
            <a:r>
              <a:rPr lang="ru-RU" sz="5400" b="1" smtClean="0">
                <a:solidFill>
                  <a:srgbClr val="C00000"/>
                </a:solidFill>
                <a:latin typeface="Monotype Corsiva" pitchFamily="66" charset="0"/>
              </a:rPr>
              <a:t>Методическая тема кафедры</a:t>
            </a:r>
          </a:p>
        </p:txBody>
      </p:sp>
      <p:sp>
        <p:nvSpPr>
          <p:cNvPr id="12292" name="Содержимое 2"/>
          <p:cNvSpPr>
            <a:spLocks noGrp="1"/>
          </p:cNvSpPr>
          <p:nvPr>
            <p:ph idx="4294967295"/>
          </p:nvPr>
        </p:nvSpPr>
        <p:spPr>
          <a:xfrm>
            <a:off x="1835150" y="2276475"/>
            <a:ext cx="6546850" cy="38163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68288C"/>
                </a:solidFill>
                <a:latin typeface="Arial" charset="0"/>
              </a:rPr>
              <a:t>«Применение современных технологий в преподавании иностранного языка с целью повышения качества образовательных результатов»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68288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549275"/>
            <a:ext cx="6765925" cy="935038"/>
          </a:xfrm>
        </p:spPr>
        <p:txBody>
          <a:bodyPr anchor="b"/>
          <a:lstStyle/>
          <a:p>
            <a:pPr eaLnBrk="1" hangingPunct="1"/>
            <a:r>
              <a:rPr lang="ru-RU" sz="6000" b="1" smtClean="0">
                <a:solidFill>
                  <a:srgbClr val="E02C0E"/>
                </a:solidFill>
                <a:latin typeface="Monotype Corsiva" pitchFamily="66" charset="0"/>
              </a:rPr>
              <a:t>     </a:t>
            </a:r>
            <a:r>
              <a:rPr lang="ru-RU" sz="5400" b="1" smtClean="0">
                <a:solidFill>
                  <a:srgbClr val="E02C0E"/>
                </a:solidFill>
                <a:latin typeface="Monotype Corsiva" pitchFamily="66" charset="0"/>
              </a:rPr>
              <a:t>Наши задачи: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2275" y="1412875"/>
            <a:ext cx="7272338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68288C"/>
                </a:solidFill>
                <a:latin typeface="Arial" charset="0"/>
              </a:rPr>
              <a:t>совершенствование профессионального мастерства учителей в ходе применения эффективных технологий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68288C"/>
                </a:solidFill>
                <a:latin typeface="Arial" charset="0"/>
              </a:rPr>
              <a:t>акцентировать внимание на повышение уровня самообразования каждого учителя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68288C"/>
                </a:solidFill>
                <a:latin typeface="Arial" charset="0"/>
              </a:rPr>
              <a:t>повышение качества и результативности работы с одарёнными детьми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68288C"/>
                </a:solidFill>
                <a:latin typeface="Arial" charset="0"/>
              </a:rPr>
              <a:t>повышение профессионального уровня педагогов через участие в конференциях, грантах, конкурсах педагогического мастерства различного уровня и через публикации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solidFill>
                  <a:srgbClr val="68288C"/>
                </a:solidFill>
                <a:latin typeface="Arial" charset="0"/>
              </a:rPr>
              <a:t>совершенствовать систему внеурочной работы через обогащение содержания, форм и методов внеурочной деятельности</a:t>
            </a:r>
          </a:p>
          <a:p>
            <a:pPr algn="ctr" eaLnBrk="1" hangingPunct="1">
              <a:lnSpc>
                <a:spcPct val="80000"/>
              </a:lnSpc>
            </a:pPr>
            <a:endParaRPr lang="ru-RU" sz="2000" b="1" smtClean="0">
              <a:solidFill>
                <a:srgbClr val="68288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549275"/>
            <a:ext cx="6765925" cy="935038"/>
          </a:xfrm>
        </p:spPr>
        <p:txBody>
          <a:bodyPr anchor="b"/>
          <a:lstStyle/>
          <a:p>
            <a:pPr eaLnBrk="1" hangingPunct="1"/>
            <a:r>
              <a:rPr lang="ru-RU" sz="6000" b="1" smtClean="0">
                <a:solidFill>
                  <a:srgbClr val="E02C0E"/>
                </a:solidFill>
                <a:latin typeface="Monotype Corsiva" pitchFamily="66" charset="0"/>
              </a:rPr>
              <a:t>     </a:t>
            </a:r>
            <a:r>
              <a:rPr lang="ru-RU" b="1" smtClean="0">
                <a:solidFill>
                  <a:srgbClr val="E02C0E"/>
                </a:solidFill>
                <a:latin typeface="Monotype Corsiva" pitchFamily="66" charset="0"/>
              </a:rPr>
              <a:t>Темы самообразования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9250" y="1557338"/>
            <a:ext cx="7777163" cy="4535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/>
              <a:t>«Игровые технологии на уроках английского языка»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«Тестирование как метод педагогического контроля»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«Самообразование как фактор личностно-профессионального роста педагога в современных условиях»</a:t>
            </a:r>
            <a:r>
              <a:rPr lang="ru-RU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Arial" charset="0"/>
              </a:rPr>
              <a:t>«Страноведение как фактор развития интереса к изучению английского языка»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/>
              <a:t>«Обучение в сотрудничестве»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Arial" charset="0"/>
              </a:rPr>
              <a:t>«Формирование экологической культуры школьников при обучении английскому языку»</a:t>
            </a:r>
            <a:r>
              <a:rPr lang="ru-RU" sz="1800" smtClean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Arial" charset="0"/>
              </a:rPr>
              <a:t>«Использование ИКТ, электронных ресурсов на уроках английского языка»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smtClean="0">
                <a:latin typeface="Arial" charset="0"/>
              </a:rPr>
              <a:t>«Современные педагогические технологии при обучению английскому языку»</a:t>
            </a:r>
          </a:p>
          <a:p>
            <a:pPr eaLnBrk="1" hangingPunct="1">
              <a:lnSpc>
                <a:spcPct val="80000"/>
              </a:lnSpc>
            </a:pPr>
            <a:endParaRPr lang="ru-RU" sz="18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549275"/>
            <a:ext cx="6765925" cy="935038"/>
          </a:xfrm>
        </p:spPr>
        <p:txBody>
          <a:bodyPr anchor="b"/>
          <a:lstStyle/>
          <a:p>
            <a:pPr eaLnBrk="1" hangingPunct="1"/>
            <a:r>
              <a:rPr lang="ru-RU" sz="6000" b="1" smtClean="0">
                <a:solidFill>
                  <a:srgbClr val="E02C0E"/>
                </a:solidFill>
                <a:latin typeface="Monotype Corsiva" pitchFamily="66" charset="0"/>
              </a:rPr>
              <a:t>     </a:t>
            </a:r>
            <a:r>
              <a:rPr lang="ru-RU" b="1" smtClean="0">
                <a:solidFill>
                  <a:srgbClr val="E02C0E"/>
                </a:solidFill>
                <a:latin typeface="Monotype Corsiva" pitchFamily="66" charset="0"/>
              </a:rPr>
              <a:t>Используемые технологии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5150" y="1916113"/>
            <a:ext cx="7200900" cy="4176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smtClean="0">
                <a:solidFill>
                  <a:srgbClr val="68288C"/>
                </a:solidFill>
                <a:latin typeface="Arial" charset="0"/>
              </a:rPr>
              <a:t>Технология обучения в сотрудничестве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smtClean="0">
                <a:solidFill>
                  <a:srgbClr val="68288C"/>
                </a:solidFill>
                <a:latin typeface="Arial" charset="0"/>
              </a:rPr>
              <a:t>Технология критического мышления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smtClean="0">
                <a:solidFill>
                  <a:srgbClr val="68288C"/>
                </a:solidFill>
                <a:latin typeface="Arial" charset="0"/>
              </a:rPr>
              <a:t>Игровые технологии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smtClean="0">
                <a:solidFill>
                  <a:srgbClr val="68288C"/>
                </a:solidFill>
                <a:latin typeface="Arial" charset="0"/>
              </a:rPr>
              <a:t>Информационные технологии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smtClean="0">
                <a:solidFill>
                  <a:srgbClr val="68288C"/>
                </a:solidFill>
                <a:latin typeface="Arial" charset="0"/>
              </a:rPr>
              <a:t>Технологии личностно-ориентированного обучения: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smtClean="0">
                <a:solidFill>
                  <a:srgbClr val="68288C"/>
                </a:solidFill>
                <a:latin typeface="Arial" charset="0"/>
              </a:rPr>
              <a:t>Метод проектов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smtClean="0">
                <a:solidFill>
                  <a:srgbClr val="68288C"/>
                </a:solidFill>
                <a:latin typeface="Arial" charset="0"/>
              </a:rPr>
              <a:t>Языковой портфель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400" b="1" smtClean="0">
                <a:solidFill>
                  <a:srgbClr val="68288C"/>
                </a:solidFill>
                <a:latin typeface="Arial" charset="0"/>
              </a:rPr>
              <a:t>Здоровьесберегающие технологии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8229600" cy="562074"/>
          </a:xfrm>
        </p:spPr>
        <p:txBody>
          <a:bodyPr anchor="b"/>
          <a:lstStyle/>
          <a:p>
            <a:pPr eaLnBrk="1" hangingPunct="1"/>
            <a:r>
              <a:rPr lang="ru-RU" b="1" dirty="0" smtClean="0">
                <a:solidFill>
                  <a:srgbClr val="E02C0E"/>
                </a:solidFill>
                <a:latin typeface="Arial" charset="0"/>
              </a:rPr>
              <a:t>Результаты ЕГЭ</a:t>
            </a:r>
            <a:endParaRPr lang="ru-RU" dirty="0" smtClean="0">
              <a:solidFill>
                <a:srgbClr val="E02C0E"/>
              </a:solidFill>
              <a:latin typeface="Arial" charset="0"/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10541"/>
            <a:ext cx="848356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8229600" cy="503337"/>
          </a:xfrm>
        </p:spPr>
        <p:txBody>
          <a:bodyPr anchor="b"/>
          <a:lstStyle/>
          <a:p>
            <a:pPr eaLnBrk="1" hangingPunct="1"/>
            <a:r>
              <a:rPr lang="ru-RU" b="1" dirty="0" smtClean="0">
                <a:solidFill>
                  <a:srgbClr val="E02C0E"/>
                </a:solidFill>
              </a:rPr>
              <a:t>ЕГЭ в сравнении за 2017 год</a:t>
            </a:r>
            <a:endParaRPr lang="ru-RU" dirty="0" smtClean="0">
              <a:solidFill>
                <a:srgbClr val="E02C0E"/>
              </a:solidFill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76382" cy="460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260648"/>
            <a:ext cx="8856984" cy="648072"/>
          </a:xfrm>
        </p:spPr>
        <p:txBody>
          <a:bodyPr anchor="b"/>
          <a:lstStyle/>
          <a:p>
            <a:pPr eaLnBrk="1" hangingPunct="1"/>
            <a:r>
              <a:rPr lang="ru-RU" b="1" dirty="0" smtClean="0">
                <a:solidFill>
                  <a:srgbClr val="E02C0E"/>
                </a:solidFill>
              </a:rPr>
              <a:t>Результаты ОГЭ (средняя оценка)</a:t>
            </a:r>
            <a:endParaRPr lang="ru-RU" dirty="0" smtClean="0">
              <a:solidFill>
                <a:srgbClr val="E02C0E"/>
              </a:solidFill>
            </a:endParaRP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67290"/>
            <a:ext cx="8748464" cy="475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28625" y="4643438"/>
          <a:ext cx="1928813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Слайд" r:id="rId3" imgW="4570530" imgH="3427618" progId="">
                  <p:embed/>
                </p:oleObj>
              </mc:Choice>
              <mc:Fallback>
                <p:oleObj name="Слайд" r:id="rId3" imgW="4570530" imgH="342761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643438"/>
                        <a:ext cx="1928813" cy="145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 anchor="b"/>
          <a:lstStyle/>
          <a:p>
            <a:pPr eaLnBrk="1" hangingPunct="1"/>
            <a:r>
              <a:rPr lang="ru-RU" b="1" smtClean="0">
                <a:solidFill>
                  <a:srgbClr val="E02C0E"/>
                </a:solidFill>
              </a:rPr>
              <a:t>ОГЭ в сравнении за 2017 год</a:t>
            </a:r>
            <a:endParaRPr lang="ru-RU" smtClean="0">
              <a:solidFill>
                <a:srgbClr val="E02C0E"/>
              </a:solidFill>
            </a:endParaRPr>
          </a:p>
        </p:txBody>
      </p:sp>
      <p:graphicFrame>
        <p:nvGraphicFramePr>
          <p:cNvPr id="20484" name="Содержимое 4"/>
          <p:cNvGraphicFramePr>
            <a:graphicFrameLocks noGrp="1"/>
          </p:cNvGraphicFramePr>
          <p:nvPr>
            <p:ph sz="quarter" idx="4294967295"/>
          </p:nvPr>
        </p:nvGraphicFramePr>
        <p:xfrm>
          <a:off x="250825" y="1476375"/>
          <a:ext cx="8605838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r:id="rId5" imgW="8608298" imgH="4676037" progId="Excel.Chart.8">
                  <p:embed/>
                </p:oleObj>
              </mc:Choice>
              <mc:Fallback>
                <p:oleObj r:id="rId5" imgW="8608298" imgH="4676037" progId="Excel.Char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76375"/>
                        <a:ext cx="8605838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835150" y="908050"/>
            <a:ext cx="66246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3600" b="1">
              <a:solidFill>
                <a:srgbClr val="E02C0E"/>
              </a:solidFill>
            </a:endParaRP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3903663" y="1744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2411413" y="620713"/>
            <a:ext cx="5326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E02C0E"/>
                </a:solidFill>
              </a:rPr>
              <a:t>Участие в олимпиадах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3543300" y="12398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2124075" y="981075"/>
            <a:ext cx="68405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sz="2400" b="1">
                <a:solidFill>
                  <a:srgbClr val="68288C"/>
                </a:solidFill>
              </a:rPr>
              <a:t>Всероссийская олимпиада</a:t>
            </a:r>
            <a:r>
              <a:rPr lang="ru-RU" sz="2400">
                <a:solidFill>
                  <a:srgbClr val="68288C"/>
                </a:solidFill>
              </a:rPr>
              <a:t>, мун. этап,</a:t>
            </a:r>
            <a:r>
              <a:rPr lang="ru-RU" sz="2400" b="1">
                <a:solidFill>
                  <a:srgbClr val="68288C"/>
                </a:solidFill>
              </a:rPr>
              <a:t>3</a:t>
            </a:r>
            <a:r>
              <a:rPr lang="ru-RU" sz="2400">
                <a:solidFill>
                  <a:srgbClr val="68288C"/>
                </a:solidFill>
              </a:rPr>
              <a:t> </a:t>
            </a:r>
            <a:r>
              <a:rPr lang="ru-RU" sz="2400" b="1">
                <a:solidFill>
                  <a:srgbClr val="68288C"/>
                </a:solidFill>
              </a:rPr>
              <a:t>призёра</a:t>
            </a:r>
          </a:p>
          <a:p>
            <a:pPr eaLnBrk="1" hangingPunct="1">
              <a:buFontTx/>
              <a:buChar char="•"/>
            </a:pPr>
            <a:r>
              <a:rPr lang="ru-RU" sz="2400" b="1">
                <a:solidFill>
                  <a:srgbClr val="68288C"/>
                </a:solidFill>
              </a:rPr>
              <a:t>Всероссийская олимпиада</a:t>
            </a:r>
            <a:r>
              <a:rPr lang="ru-RU" sz="2400">
                <a:solidFill>
                  <a:srgbClr val="68288C"/>
                </a:solidFill>
              </a:rPr>
              <a:t>, республиканский этап,  </a:t>
            </a:r>
            <a:r>
              <a:rPr lang="ru-RU" sz="2400" b="1">
                <a:solidFill>
                  <a:srgbClr val="68288C"/>
                </a:solidFill>
              </a:rPr>
              <a:t>призёр</a:t>
            </a:r>
          </a:p>
          <a:p>
            <a:pPr eaLnBrk="1" hangingPunct="1">
              <a:buFontTx/>
              <a:buChar char="•"/>
            </a:pPr>
            <a:r>
              <a:rPr lang="ru-RU" sz="2400" b="1">
                <a:solidFill>
                  <a:srgbClr val="68288C"/>
                </a:solidFill>
              </a:rPr>
              <a:t>Всероссийская олимпиада</a:t>
            </a:r>
            <a:r>
              <a:rPr lang="ru-RU" sz="2400">
                <a:solidFill>
                  <a:srgbClr val="68288C"/>
                </a:solidFill>
              </a:rPr>
              <a:t>, заключительный  этап,  </a:t>
            </a:r>
            <a:r>
              <a:rPr lang="ru-RU" sz="2400" b="1">
                <a:solidFill>
                  <a:srgbClr val="68288C"/>
                </a:solidFill>
              </a:rPr>
              <a:t>участие</a:t>
            </a:r>
          </a:p>
          <a:p>
            <a:pPr eaLnBrk="1" hangingPunct="1">
              <a:buFontTx/>
              <a:buChar char="•"/>
            </a:pPr>
            <a:r>
              <a:rPr lang="ru-RU" sz="2400" b="1">
                <a:solidFill>
                  <a:srgbClr val="68288C"/>
                </a:solidFill>
              </a:rPr>
              <a:t>Всероссийская олимпиада МГУ</a:t>
            </a:r>
            <a:r>
              <a:rPr lang="ru-RU" sz="2400">
                <a:solidFill>
                  <a:srgbClr val="68288C"/>
                </a:solidFill>
              </a:rPr>
              <a:t> «Покорим Воробьёвы горы», участие</a:t>
            </a:r>
          </a:p>
          <a:p>
            <a:pPr eaLnBrk="1" hangingPunct="1">
              <a:buFontTx/>
              <a:buChar char="•"/>
            </a:pPr>
            <a:r>
              <a:rPr lang="ru-RU" sz="2400" b="1">
                <a:solidFill>
                  <a:srgbClr val="68288C"/>
                </a:solidFill>
              </a:rPr>
              <a:t>Всероссийская олимпиада МГУ</a:t>
            </a:r>
            <a:r>
              <a:rPr lang="ru-RU" sz="2400">
                <a:solidFill>
                  <a:srgbClr val="68288C"/>
                </a:solidFill>
              </a:rPr>
              <a:t> «Покорим Воробьёвы горы», участие</a:t>
            </a:r>
          </a:p>
          <a:p>
            <a:pPr eaLnBrk="1" hangingPunct="1">
              <a:buFontTx/>
              <a:buChar char="•"/>
            </a:pPr>
            <a:r>
              <a:rPr lang="ru-RU" sz="2400" b="1">
                <a:solidFill>
                  <a:srgbClr val="68288C"/>
                </a:solidFill>
              </a:rPr>
              <a:t>Межрегиональная предметная</a:t>
            </a:r>
            <a:r>
              <a:rPr lang="ru-RU" sz="2400">
                <a:solidFill>
                  <a:srgbClr val="68288C"/>
                </a:solidFill>
              </a:rPr>
              <a:t> олимпиада КФУ по предмету английский язык, победители 1 и 2 степени</a:t>
            </a:r>
          </a:p>
          <a:p>
            <a:pPr eaLnBrk="1" hangingPunct="1">
              <a:buFontTx/>
              <a:buChar char="•"/>
            </a:pPr>
            <a:r>
              <a:rPr lang="ru-RU" sz="2400" b="1">
                <a:solidFill>
                  <a:srgbClr val="68288C"/>
                </a:solidFill>
              </a:rPr>
              <a:t>Кембриджская олимпиада</a:t>
            </a:r>
            <a:r>
              <a:rPr lang="ru-RU" sz="2400">
                <a:solidFill>
                  <a:srgbClr val="68288C"/>
                </a:solidFill>
              </a:rPr>
              <a:t> –  призёр</a:t>
            </a:r>
          </a:p>
          <a:p>
            <a:pPr eaLnBrk="1" hangingPunct="1">
              <a:buFontTx/>
              <a:buChar char="•"/>
            </a:pPr>
            <a:r>
              <a:rPr lang="ru-RU" sz="2400" b="1">
                <a:solidFill>
                  <a:srgbClr val="68288C"/>
                </a:solidFill>
              </a:rPr>
              <a:t>Олимпиада МГПУ «Учитель школы будущего»</a:t>
            </a:r>
            <a:r>
              <a:rPr lang="ru-RU" sz="2400">
                <a:solidFill>
                  <a:srgbClr val="68288C"/>
                </a:solidFill>
              </a:rPr>
              <a:t> - участник,</a:t>
            </a:r>
            <a:r>
              <a:rPr lang="ru-RU" sz="2400"/>
              <a:t> </a:t>
            </a:r>
          </a:p>
          <a:p>
            <a:pPr eaLnBrk="1" hangingPunct="1">
              <a:buFontTx/>
              <a:buChar char="•"/>
            </a:pPr>
            <a:r>
              <a:rPr lang="ru-RU" sz="2400" b="1">
                <a:solidFill>
                  <a:srgbClr val="68288C"/>
                </a:solidFill>
              </a:rPr>
              <a:t>олимпиада для младших школьников </a:t>
            </a:r>
            <a:r>
              <a:rPr lang="en-US" sz="2400" b="1">
                <a:solidFill>
                  <a:srgbClr val="68288C"/>
                </a:solidFill>
              </a:rPr>
              <a:t>“</a:t>
            </a:r>
            <a:r>
              <a:rPr lang="ru-RU" sz="2400" b="1">
                <a:solidFill>
                  <a:srgbClr val="68288C"/>
                </a:solidFill>
              </a:rPr>
              <a:t>Умка-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979613" y="836613"/>
            <a:ext cx="7056437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E02C0E"/>
                </a:solidFill>
                <a:latin typeface="Arial" charset="0"/>
              </a:rPr>
              <a:t>Кафедра учителей английского языка</a:t>
            </a:r>
          </a:p>
          <a:p>
            <a:pPr algn="ctr"/>
            <a:r>
              <a:rPr lang="ru-RU">
                <a:solidFill>
                  <a:srgbClr val="660066"/>
                </a:solidFill>
                <a:latin typeface="Arial" charset="0"/>
              </a:rPr>
              <a:t> </a:t>
            </a:r>
          </a:p>
          <a:p>
            <a:pPr algn="ctr"/>
            <a:endParaRPr lang="ru-RU">
              <a:solidFill>
                <a:srgbClr val="660066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Ахмадуллина Л.Р., учитель первой кв.кат.</a:t>
            </a:r>
          </a:p>
          <a:p>
            <a:pPr>
              <a:buFontTx/>
              <a:buChar char="•"/>
            </a:pP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Миннебаева З.Э., учитель высшей кв.кат.</a:t>
            </a:r>
          </a:p>
          <a:p>
            <a:pPr>
              <a:buFontTx/>
              <a:buChar char="•"/>
            </a:pP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Сапожникова Н.В., учитель</a:t>
            </a:r>
          </a:p>
          <a:p>
            <a:pPr>
              <a:buFontTx/>
              <a:buChar char="•"/>
            </a:pP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Саландаева О.В., учитель высшей кв. кат.</a:t>
            </a:r>
          </a:p>
          <a:p>
            <a:pPr>
              <a:buFontTx/>
              <a:buChar char="•"/>
            </a:pP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Сосипаторва Н.М., высшей кв.кат.</a:t>
            </a:r>
          </a:p>
          <a:p>
            <a:pPr>
              <a:buFontTx/>
              <a:buChar char="•"/>
            </a:pP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Шамова М.Б., учитель </a:t>
            </a:r>
          </a:p>
          <a:p>
            <a:pPr>
              <a:buFontTx/>
              <a:buChar char="•"/>
            </a:pP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Яковлева Л.Р., учитель высшей кв. кат.</a:t>
            </a:r>
          </a:p>
          <a:p>
            <a:pPr>
              <a:buFontTx/>
              <a:buChar char="•"/>
            </a:pPr>
            <a:r>
              <a:rPr lang="ru-RU" sz="2400" b="1" i="1">
                <a:solidFill>
                  <a:srgbClr val="660066"/>
                </a:solidFill>
                <a:latin typeface="Arial" charset="0"/>
              </a:rPr>
              <a:t>Яппарова А.В., учитель</a:t>
            </a:r>
            <a:r>
              <a:rPr lang="ru-RU" sz="2400">
                <a:latin typeface="Arial" charset="0"/>
              </a:rPr>
              <a:t> </a:t>
            </a:r>
            <a:endParaRPr lang="ru-RU" sz="2400" b="1" i="1">
              <a:solidFill>
                <a:srgbClr val="660066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ru-RU" sz="2400" b="1" i="1">
              <a:solidFill>
                <a:srgbClr val="660066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911725" y="2297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endParaRPr lang="ru-RU">
              <a:latin typeface="Arial" charset="0"/>
            </a:endParaRP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2411413" y="692150"/>
            <a:ext cx="5976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algn="ctr" eaLnBrk="1" hangingPunct="1"/>
            <a:endParaRPr lang="ru-RU" sz="2400" b="1">
              <a:solidFill>
                <a:srgbClr val="BF0000"/>
              </a:solidFill>
            </a:endParaRPr>
          </a:p>
        </p:txBody>
      </p:sp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4264025" y="25130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endParaRPr lang="ru-RU">
              <a:latin typeface="Arial" charset="0"/>
            </a:endParaRPr>
          </a:p>
        </p:txBody>
      </p:sp>
      <p:sp>
        <p:nvSpPr>
          <p:cNvPr id="22534" name="Rectangle 12"/>
          <p:cNvSpPr>
            <a:spLocks noChangeArrowheads="1"/>
          </p:cNvSpPr>
          <p:nvPr/>
        </p:nvSpPr>
        <p:spPr bwMode="auto">
          <a:xfrm>
            <a:off x="3203575" y="836613"/>
            <a:ext cx="396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E02C0E"/>
                </a:solidFill>
              </a:rPr>
              <a:t>Участие в конкурсах</a:t>
            </a:r>
          </a:p>
        </p:txBody>
      </p:sp>
      <p:sp>
        <p:nvSpPr>
          <p:cNvPr id="22535" name="Rectangle 13"/>
          <p:cNvSpPr>
            <a:spLocks noChangeArrowheads="1"/>
          </p:cNvSpPr>
          <p:nvPr/>
        </p:nvSpPr>
        <p:spPr bwMode="auto">
          <a:xfrm>
            <a:off x="2051050" y="1543050"/>
            <a:ext cx="6842125" cy="3743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ru-RU" sz="2400" b="1">
                <a:solidFill>
                  <a:srgbClr val="68288C"/>
                </a:solidFill>
              </a:rPr>
              <a:t>Городской конкурс перевода песен, художественного произведения и документалистики, посвященных ВОВ (КФУ)</a:t>
            </a:r>
            <a:r>
              <a:rPr lang="ru-RU" sz="2400">
                <a:solidFill>
                  <a:srgbClr val="68288C"/>
                </a:solidFill>
              </a:rPr>
              <a:t> – участник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68288C"/>
                </a:solidFill>
              </a:rPr>
              <a:t>Всероссийский конкурс</a:t>
            </a:r>
            <a:r>
              <a:rPr lang="ru-RU" sz="2400">
                <a:solidFill>
                  <a:srgbClr val="68288C"/>
                </a:solidFill>
              </a:rPr>
              <a:t> письменного перевода(КХТИ), участие</a:t>
            </a:r>
          </a:p>
          <a:p>
            <a:pPr>
              <a:buFontTx/>
              <a:buChar char="•"/>
            </a:pPr>
            <a:r>
              <a:rPr lang="ru-RU" sz="2400" b="1">
                <a:solidFill>
                  <a:srgbClr val="68288C"/>
                </a:solidFill>
              </a:rPr>
              <a:t>Городская НПК «Мир науки»,</a:t>
            </a:r>
            <a:r>
              <a:rPr lang="ru-RU" sz="2400">
                <a:solidFill>
                  <a:srgbClr val="68288C"/>
                </a:solidFill>
              </a:rPr>
              <a:t> участие</a:t>
            </a:r>
          </a:p>
          <a:p>
            <a:pPr>
              <a:buFontTx/>
              <a:buChar char="•"/>
            </a:pPr>
            <a:r>
              <a:rPr lang="en-US" sz="2400" b="1">
                <a:solidFill>
                  <a:srgbClr val="68288C"/>
                </a:solidFill>
              </a:rPr>
              <a:t>III</a:t>
            </a:r>
            <a:r>
              <a:rPr lang="ru-RU" sz="2400" b="1">
                <a:solidFill>
                  <a:srgbClr val="68288C"/>
                </a:solidFill>
              </a:rPr>
              <a:t> республиканский лингвистический форум </a:t>
            </a:r>
            <a:r>
              <a:rPr lang="ru-RU" sz="2400">
                <a:solidFill>
                  <a:srgbClr val="68288C"/>
                </a:solidFill>
              </a:rPr>
              <a:t>«Объединяя языки и культуры», </a:t>
            </a:r>
          </a:p>
          <a:p>
            <a:r>
              <a:rPr lang="ru-RU" sz="2400">
                <a:solidFill>
                  <a:srgbClr val="68288C"/>
                </a:solidFill>
                <a:latin typeface="Arial" charset="0"/>
              </a:rPr>
              <a:t>2 </a:t>
            </a:r>
            <a:r>
              <a:rPr lang="ru-RU" sz="2400">
                <a:solidFill>
                  <a:srgbClr val="68288C"/>
                </a:solidFill>
              </a:rPr>
              <a:t>победителя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1763713" y="1268413"/>
            <a:ext cx="738028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68288C"/>
                </a:solidFill>
                <a:latin typeface="Palatino Linotype" pitchFamily="18" charset="0"/>
              </a:rPr>
              <a:t>«…замечательные, блестящие уроки есть там, где имеется еще что-то замечательное, кроме уроков, </a:t>
            </a:r>
          </a:p>
          <a:p>
            <a:pPr algn="ctr"/>
            <a:r>
              <a:rPr lang="ru-RU" sz="3200" b="1">
                <a:solidFill>
                  <a:srgbClr val="68288C"/>
                </a:solidFill>
                <a:latin typeface="Palatino Linotype" pitchFamily="18" charset="0"/>
              </a:rPr>
              <a:t>где имеются и применяются самые разнообразные </a:t>
            </a:r>
          </a:p>
          <a:p>
            <a:pPr algn="ctr"/>
            <a:r>
              <a:rPr lang="ru-RU" sz="3200" b="1">
                <a:solidFill>
                  <a:srgbClr val="68288C"/>
                </a:solidFill>
                <a:latin typeface="Palatino Linotype" pitchFamily="18" charset="0"/>
              </a:rPr>
              <a:t>формы развития учащихся вне уроков".</a:t>
            </a:r>
          </a:p>
          <a:p>
            <a:pPr algn="r"/>
            <a:r>
              <a:rPr lang="ru-RU" sz="3200" b="1">
                <a:solidFill>
                  <a:srgbClr val="68288C"/>
                </a:solidFill>
                <a:latin typeface="Palatino Linotype" pitchFamily="18" charset="0"/>
              </a:rPr>
              <a:t>В.А.Сухомлинский</a:t>
            </a:r>
          </a:p>
          <a:p>
            <a:endParaRPr lang="ru-RU">
              <a:solidFill>
                <a:srgbClr val="68288C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1547813" y="620713"/>
            <a:ext cx="7596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8288C"/>
                </a:solidFill>
                <a:latin typeface="Palatino Linotype" pitchFamily="18" charset="0"/>
              </a:rPr>
              <a:t>Включение ученика в процесс внеклассной работы</a:t>
            </a:r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1547813" y="1484313"/>
            <a:ext cx="75961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3050" indent="-273050"/>
            <a:r>
              <a:rPr lang="ru-RU" sz="2000" b="1">
                <a:solidFill>
                  <a:srgbClr val="604A7B"/>
                </a:solidFill>
                <a:latin typeface="Palatino Linotype" pitchFamily="18" charset="0"/>
              </a:rPr>
              <a:t>	</a:t>
            </a:r>
            <a:r>
              <a:rPr lang="ru-RU" sz="2000" b="1">
                <a:solidFill>
                  <a:srgbClr val="68288C"/>
                </a:solidFill>
                <a:latin typeface="Palatino Linotype" pitchFamily="18" charset="0"/>
              </a:rPr>
              <a:t>Уделяя внеклассной работе серьезное внимание, мы вправе рассчитывать на ее положительный результат. У учащихся формируется устойчивый интерес к изучению иностранного языка. Внеклассная работа помогает учащимся совершенствовать уровень их практических навыков говорения, расширяет их кругозор, развивает их творческие способности и т.д. Внеклассная работа, характеризующаяся преемственностью по отношению к классной, должна помочь учащимся увидеть истинные возможности изучаемого иностранного языка и убедить их в том, что они изучают его </a:t>
            </a:r>
            <a:r>
              <a:rPr lang="ru-RU" sz="2000" b="1" u="sng">
                <a:solidFill>
                  <a:srgbClr val="68288C"/>
                </a:solidFill>
                <a:latin typeface="Palatino Linotype" pitchFamily="18" charset="0"/>
              </a:rPr>
              <a:t>"для жизни, а не для школы". </a:t>
            </a:r>
            <a:r>
              <a:rPr lang="ru-RU" sz="2000" b="1">
                <a:solidFill>
                  <a:srgbClr val="68288C"/>
                </a:solidFill>
                <a:latin typeface="Palatino Linotype" pitchFamily="18" charset="0"/>
              </a:rPr>
              <a:t>Своими увлекательными формами внеклассная работа создает определенный эмоциональный настрой и является мощным рычагом мотивации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1692275" y="649288"/>
            <a:ext cx="745172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latin typeface="Palatino Linotype" pitchFamily="18" charset="0"/>
              </a:rPr>
              <a:t> </a:t>
            </a:r>
            <a:r>
              <a:rPr lang="ru-RU" sz="2400" b="1">
                <a:solidFill>
                  <a:srgbClr val="E02C0E"/>
                </a:solidFill>
                <a:latin typeface="Palatino Linotype" pitchFamily="18" charset="0"/>
              </a:rPr>
              <a:t>Основные формы внеклассной работы</a:t>
            </a:r>
            <a:r>
              <a:rPr lang="ru-RU" sz="2400" b="1">
                <a:solidFill>
                  <a:srgbClr val="68288C"/>
                </a:solidFill>
                <a:latin typeface="Palatino Linotype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68288C"/>
                </a:solidFill>
                <a:latin typeface="Palatino Linotype" pitchFamily="18" charset="0"/>
              </a:rPr>
              <a:t>групповые занятия с сильными и мотивированными учащимися;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68288C"/>
                </a:solidFill>
                <a:latin typeface="Palatino Linotype" pitchFamily="18" charset="0"/>
              </a:rPr>
              <a:t>факультативы;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68288C"/>
                </a:solidFill>
                <a:latin typeface="Palatino Linotype" pitchFamily="18" charset="0"/>
              </a:rPr>
              <a:t>элективные курсы;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68288C"/>
                </a:solidFill>
                <a:latin typeface="Palatino Linotype" pitchFamily="18" charset="0"/>
              </a:rPr>
              <a:t>занятия исследовательской и проектной деятельностью;</a:t>
            </a:r>
          </a:p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68288C"/>
                </a:solidFill>
                <a:latin typeface="Palatino Linotype" pitchFamily="18" charset="0"/>
              </a:rPr>
              <a:t>научно-практические конференции;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68288C"/>
                </a:solidFill>
                <a:latin typeface="Palatino Linotype" pitchFamily="18" charset="0"/>
              </a:rPr>
              <a:t>интеллектуальный марафоны;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68288C"/>
                </a:solidFill>
                <a:latin typeface="Palatino Linotype" pitchFamily="18" charset="0"/>
              </a:rPr>
              <a:t>участие в олимпиадах;</a:t>
            </a:r>
          </a:p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68288C"/>
                </a:solidFill>
                <a:latin typeface="Palatino Linotype" pitchFamily="18" charset="0"/>
              </a:rPr>
              <a:t>конкурсы;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68288C"/>
                </a:solidFill>
                <a:latin typeface="Palatino Linotype" pitchFamily="18" charset="0"/>
              </a:rPr>
              <a:t>предметные недели (декады);</a:t>
            </a:r>
          </a:p>
          <a:p>
            <a:pPr>
              <a:buFont typeface="Wingdings" pitchFamily="2" charset="2"/>
              <a:buChar char="Ø"/>
            </a:pPr>
            <a:r>
              <a:rPr lang="ru-RU" sz="2400" b="1">
                <a:solidFill>
                  <a:srgbClr val="68288C"/>
                </a:solidFill>
                <a:latin typeface="Palatino Linotype" pitchFamily="18" charset="0"/>
              </a:rPr>
              <a:t>кружки по интересам.</a:t>
            </a:r>
          </a:p>
          <a:p>
            <a:endParaRPr lang="ru-RU" sz="3200" b="1">
              <a:solidFill>
                <a:srgbClr val="68288C"/>
              </a:solidFill>
              <a:latin typeface="Palatino Linotype" pitchFamily="18" charset="0"/>
            </a:endParaRPr>
          </a:p>
          <a:p>
            <a:r>
              <a:rPr lang="ru-RU" sz="3200" b="1">
                <a:latin typeface="Palatino Linotype" pitchFamily="18" charset="0"/>
              </a:rPr>
              <a:t> </a:t>
            </a:r>
          </a:p>
          <a:p>
            <a:pPr eaLnBrk="0" hangingPunct="0"/>
            <a:endParaRPr lang="ru-RU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2987675" y="404813"/>
            <a:ext cx="496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>
                <a:latin typeface="Palatino Linotype" pitchFamily="18" charset="0"/>
              </a:rPr>
              <a:t>Предметные недели</a:t>
            </a:r>
          </a:p>
        </p:txBody>
      </p:sp>
      <p:graphicFrame>
        <p:nvGraphicFramePr>
          <p:cNvPr id="21529" name="Group 25"/>
          <p:cNvGraphicFramePr>
            <a:graphicFrameLocks noGrp="1"/>
          </p:cNvGraphicFramePr>
          <p:nvPr/>
        </p:nvGraphicFramePr>
        <p:xfrm>
          <a:off x="1603375" y="908050"/>
          <a:ext cx="7540625" cy="6116639"/>
        </p:xfrm>
        <a:graphic>
          <a:graphicData uri="http://schemas.openxmlformats.org/drawingml/2006/table">
            <a:tbl>
              <a:tblPr/>
              <a:tblGrid>
                <a:gridCol w="1425575"/>
                <a:gridCol w="6115050"/>
              </a:tblGrid>
              <a:tr h="2263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 день 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Оформление школы. Стенгазета «Англоговорящие страны»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Викторина «Эрудит» для 2-4  классов. (Приложение 1)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Конкурс загадок для всех желающих. (Приложение 2)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Викторина для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5-7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классов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«Do you know Great Britain».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(Приложение 3)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 день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Конкурс эссе  «Почему я изучаю английский язык?» 5-7 классы.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 день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Лингвистическая игра «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Enjoy the Stations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» (5-6 класс)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Конкурс сочинений «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We are strong in our friendship”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(9-11)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2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4день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Конкурс проектов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«British holidays and traditions».(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-9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класс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Конкурс рисунков «Я рисую Лондон…». (2-9 класс)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2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5 день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Открытое мероприятие «Фестиваль английской песни»(8-11кл)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Подведение итогов. Награждение. (Приложение 4)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8" name="Rectangle 1"/>
          <p:cNvSpPr>
            <a:spLocks noChangeArrowheads="1"/>
          </p:cNvSpPr>
          <p:nvPr/>
        </p:nvSpPr>
        <p:spPr bwMode="auto">
          <a:xfrm>
            <a:off x="3859213" y="74613"/>
            <a:ext cx="1425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ru-RU" sz="1400" b="1">
                <a:latin typeface="Arial" charset="0"/>
                <a:cs typeface="Times New Roman" pitchFamily="18" charset="0"/>
              </a:rPr>
              <a:t>                         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643438" y="1125538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627313" y="620713"/>
            <a:ext cx="6192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>
                <a:latin typeface="Palatino Linotype" pitchFamily="18" charset="0"/>
              </a:rPr>
              <a:t>Конкурсы сочинений</a:t>
            </a:r>
          </a:p>
        </p:txBody>
      </p:sp>
      <p:graphicFrame>
        <p:nvGraphicFramePr>
          <p:cNvPr id="27653" name="Object 3"/>
          <p:cNvGraphicFramePr>
            <a:graphicFrameLocks noChangeAspect="1"/>
          </p:cNvGraphicFramePr>
          <p:nvPr/>
        </p:nvGraphicFramePr>
        <p:xfrm>
          <a:off x="1835150" y="1295400"/>
          <a:ext cx="7058025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Document" r:id="rId3" imgW="11729487" imgH="9961421" progId="Word.Document.8">
                  <p:embed/>
                </p:oleObj>
              </mc:Choice>
              <mc:Fallback>
                <p:oleObj name="Document" r:id="rId3" imgW="11729487" imgH="9961421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295400"/>
                        <a:ext cx="7058025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2195513" y="549275"/>
            <a:ext cx="6948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Palatino Linotype" pitchFamily="18" charset="0"/>
              </a:rPr>
              <a:t>Театральная гостиная</a:t>
            </a:r>
          </a:p>
        </p:txBody>
      </p:sp>
      <p:pic>
        <p:nvPicPr>
          <p:cNvPr id="2867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32400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3644900"/>
            <a:ext cx="35290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3716338"/>
            <a:ext cx="36353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371633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196975"/>
            <a:ext cx="33845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196975"/>
            <a:ext cx="37798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3933825"/>
            <a:ext cx="33845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3860800"/>
            <a:ext cx="37798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2268538" y="620713"/>
            <a:ext cx="6875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>
                <a:latin typeface="Palatino Linotype" pitchFamily="18" charset="0"/>
              </a:rPr>
              <a:t>Конкурс </a:t>
            </a:r>
            <a:r>
              <a:rPr lang="en-US" sz="3600" b="1">
                <a:latin typeface="Palatino Linotype" pitchFamily="18" charset="0"/>
              </a:rPr>
              <a:t>“Who is the best?”</a:t>
            </a:r>
            <a:endParaRPr lang="ru-RU" sz="3600" b="1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1835150" y="692150"/>
            <a:ext cx="6697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Palatino Linotype" pitchFamily="18" charset="0"/>
              </a:rPr>
              <a:t>Конкурс экскурсоводов</a:t>
            </a:r>
          </a:p>
        </p:txBody>
      </p:sp>
      <p:grpSp>
        <p:nvGrpSpPr>
          <p:cNvPr id="30724" name="Группа 3"/>
          <p:cNvGrpSpPr>
            <a:grpSpLocks/>
          </p:cNvGrpSpPr>
          <p:nvPr/>
        </p:nvGrpSpPr>
        <p:grpSpPr bwMode="auto">
          <a:xfrm>
            <a:off x="1979613" y="1557338"/>
            <a:ext cx="3384550" cy="4427537"/>
            <a:chOff x="1224686" y="1627982"/>
            <a:chExt cx="4034813" cy="3384550"/>
          </a:xfrm>
        </p:grpSpPr>
        <p:pic>
          <p:nvPicPr>
            <p:cNvPr id="30726" name="Рисунок 4" descr="C:\Documents and Settings\RAY\Рабочий стол\Метро11134534535234343245345365335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686" y="1627982"/>
              <a:ext cx="4034813" cy="338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331913" y="1700213"/>
              <a:ext cx="1439862" cy="215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2700000" scaled="1"/>
                  </a:gra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Kozia Sloboda</a:t>
              </a:r>
              <a:endPara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3072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763713" y="2133600"/>
              <a:ext cx="1584325" cy="215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2700000" scaled="1"/>
                  </a:gra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Kremlevskaya</a:t>
              </a:r>
              <a:endPara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3072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124075" y="2420938"/>
              <a:ext cx="1295400" cy="215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2700000" scaled="1"/>
                  </a:gra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Tukay Square</a:t>
              </a:r>
              <a:endPara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3073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484438" y="2781300"/>
              <a:ext cx="2303462" cy="1428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2700000" scaled="1"/>
                  </a:gra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Cloth Mill Settlement</a:t>
              </a:r>
              <a:endPara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3073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132138" y="3068638"/>
              <a:ext cx="1368425" cy="2104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2700000" scaled="1"/>
                  </a:gra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Ametyevo</a:t>
              </a:r>
              <a:endPara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3073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411413" y="3357563"/>
              <a:ext cx="1008062" cy="215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2700000" scaled="1"/>
                  </a:gra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Gorky</a:t>
              </a:r>
              <a:endPara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3073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835150" y="3716338"/>
              <a:ext cx="1873250" cy="2174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2700000" scaled="1"/>
                  </a:gra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Avenue of Victory</a:t>
              </a:r>
              <a:endPara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27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endParaRPr>
            </a:p>
          </p:txBody>
        </p:sp>
      </p:grp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557338"/>
            <a:ext cx="2943225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2916238" y="836613"/>
            <a:ext cx="5661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>
                <a:latin typeface="Palatino Linotype" pitchFamily="18" charset="0"/>
              </a:rPr>
              <a:t>Конкурс чтецов</a:t>
            </a:r>
          </a:p>
        </p:txBody>
      </p:sp>
      <p:pic>
        <p:nvPicPr>
          <p:cNvPr id="3174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35512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E:\фото мо\Семинар 21.12.12\IMG_08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628775"/>
            <a:ext cx="30241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458200" cy="1692275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  </a:t>
            </a:r>
            <a:r>
              <a:rPr lang="ru-RU" b="1" kern="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Саландаева</a:t>
            </a: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Ольга  Вячеславовна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92275" y="1628775"/>
            <a:ext cx="3890963" cy="4525963"/>
          </a:xfrm>
        </p:spPr>
        <p:txBody>
          <a:bodyPr/>
          <a:lstStyle/>
          <a:p>
            <a:pPr marL="6350" indent="-635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68288C"/>
                </a:solidFill>
                <a:latin typeface="Arial" charset="0"/>
              </a:rPr>
              <a:t>Ольга Вячеславовна старается «оживить» свой урок. Одна из черт её педагогического мастерства - удачное сочетание урочной и внеклассной работы. Хороший, урок по её мнению, должен вызывать обилие эмоций: сомнение, удивление, восторг</a:t>
            </a:r>
            <a:r>
              <a:rPr lang="en-US" sz="2400" b="1" smtClean="0">
                <a:solidFill>
                  <a:srgbClr val="68288C"/>
                </a:solidFill>
                <a:latin typeface="Arial" charset="0"/>
              </a:rPr>
              <a:t>.</a:t>
            </a:r>
            <a:endParaRPr lang="ru-RU" sz="2400" b="1" smtClean="0">
              <a:solidFill>
                <a:srgbClr val="68288C"/>
              </a:solidFill>
              <a:latin typeface="Arial" charset="0"/>
            </a:endParaRPr>
          </a:p>
          <a:p>
            <a:pPr marL="6350" indent="-6350" eaLnBrk="1" hangingPunct="1"/>
            <a:endParaRPr lang="ru-RU" sz="2800" smtClean="0">
              <a:solidFill>
                <a:srgbClr val="68288C"/>
              </a:solidFill>
              <a:latin typeface="Arial" charset="0"/>
            </a:endParaRPr>
          </a:p>
        </p:txBody>
      </p:sp>
      <p:pic>
        <p:nvPicPr>
          <p:cNvPr id="4101" name="Picture 7" descr="228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060575"/>
            <a:ext cx="244951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1763713" y="620713"/>
            <a:ext cx="7380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Palatino Linotype" pitchFamily="18" charset="0"/>
              </a:rPr>
              <a:t>Фестиваль английской песни</a:t>
            </a:r>
          </a:p>
        </p:txBody>
      </p:sp>
      <p:pic>
        <p:nvPicPr>
          <p:cNvPr id="3277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13" y="1268413"/>
            <a:ext cx="34798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988" y="1438275"/>
            <a:ext cx="34988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8" y="4005263"/>
            <a:ext cx="33782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988" y="2708275"/>
            <a:ext cx="21971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663" y="4184650"/>
            <a:ext cx="35560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1042988" y="692150"/>
            <a:ext cx="8785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Palatino Linotype" pitchFamily="18" charset="0"/>
              </a:rPr>
              <a:t>Факультативы. Элективные курсы.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547813" y="1484313"/>
            <a:ext cx="717391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endParaRPr lang="ru-RU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3200" b="1">
                <a:latin typeface="Palatino Linotype" pitchFamily="18" charset="0"/>
              </a:rPr>
              <a:t>“Welcome to Kazan”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3200" b="1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3200" b="1">
                <a:latin typeface="Palatino Linotype" pitchFamily="18" charset="0"/>
              </a:rPr>
              <a:t>Межкультурная</a:t>
            </a:r>
            <a:r>
              <a:rPr lang="en-US" sz="3200" b="1">
                <a:latin typeface="Palatino Linotype" pitchFamily="18" charset="0"/>
              </a:rPr>
              <a:t> </a:t>
            </a:r>
            <a:r>
              <a:rPr lang="ru-RU" sz="3200" b="1">
                <a:latin typeface="Palatino Linotype" pitchFamily="18" charset="0"/>
              </a:rPr>
              <a:t>коммуникация</a:t>
            </a:r>
            <a:endParaRPr lang="en-US" sz="3200" b="1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sz="3200" b="1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3200" b="1">
                <a:latin typeface="Palatino Linotype" pitchFamily="18" charset="0"/>
              </a:rPr>
              <a:t>“Welcome to Britain”</a:t>
            </a:r>
            <a:endParaRPr lang="ru-RU" sz="3200" b="1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1692275" y="476250"/>
            <a:ext cx="7056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Palatino Linotype" pitchFamily="18" charset="0"/>
              </a:rPr>
              <a:t>Волонтёрское движение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196975"/>
            <a:ext cx="52562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4752975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492375"/>
            <a:ext cx="3744912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 descr="0RpXy1IZB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40640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 descr="F5cD5eHnkJ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357563"/>
            <a:ext cx="42481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ig6mefRm6B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41036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Qr9BvGs_c7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4500562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1692275" y="836613"/>
            <a:ext cx="74517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660066"/>
                </a:solidFill>
                <a:latin typeface="Palatino Linotype" pitchFamily="18" charset="0"/>
              </a:rPr>
              <a:t>Внеклассная работа – это сложный,  никогда не прекращающийся процесс. Он требует от учителей личностного роста, хороших, постоянно обновляемых знаний, а также тесного сотрудничества с психологами, другими учителями и родителями.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5" descr="demo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2057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Рисунок 5" descr="dem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549275"/>
            <a:ext cx="74517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1763713" y="549275"/>
            <a:ext cx="7380287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rgbClr val="3C1751"/>
                </a:solidFill>
                <a:latin typeface="Arial" charset="0"/>
              </a:rPr>
              <a:t>Залог успешной работы </a:t>
            </a:r>
          </a:p>
          <a:p>
            <a:pPr algn="ctr" eaLnBrk="1" hangingPunct="1"/>
            <a:r>
              <a:rPr lang="ru-RU" sz="3600" b="1">
                <a:solidFill>
                  <a:srgbClr val="3C1751"/>
                </a:solidFill>
                <a:latin typeface="Arial" charset="0"/>
              </a:rPr>
              <a:t>нашей кафедры – высоко профессиональный сплоченный коллектив интересных, творческих, креативных педагогов, не останавливающихся на достигнутом, а постоянно ищущих новые сферы деятельности.</a:t>
            </a:r>
          </a:p>
          <a:p>
            <a:pPr algn="ctr" eaLnBrk="1" hangingPunct="1"/>
            <a:endParaRPr lang="ru-RU" sz="3600" b="1">
              <a:solidFill>
                <a:srgbClr val="3C175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5888"/>
            <a:ext cx="8458200" cy="1692275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Яковлева </a:t>
            </a:r>
            <a:b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Лилия  </a:t>
            </a:r>
            <a:r>
              <a:rPr lang="ru-RU" b="1" kern="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Равильевна</a:t>
            </a:r>
            <a:endParaRPr lang="ru-RU" b="1" kern="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92275" y="1989138"/>
            <a:ext cx="4392613" cy="4103687"/>
          </a:xfrm>
        </p:spPr>
        <p:txBody>
          <a:bodyPr/>
          <a:lstStyle/>
          <a:p>
            <a:pPr marL="6350" indent="-635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68288C"/>
                </a:solidFill>
                <a:latin typeface="Arial" charset="0"/>
              </a:rPr>
              <a:t>Лилия Равильевна уделяет большое внимание на своих уроках созданию мотивации и росту познавательной активности учащихся. Она инициатор и организатор таких интересных дел, как фестиваль английской песни и конкурса знатоков английского языка.</a:t>
            </a:r>
          </a:p>
          <a:p>
            <a:pPr marL="6350" indent="-6350" eaLnBrk="1" hangingPunct="1">
              <a:lnSpc>
                <a:spcPct val="90000"/>
              </a:lnSpc>
              <a:buFont typeface="Arial" charset="0"/>
              <a:buNone/>
            </a:pPr>
            <a:endParaRPr lang="ru-RU" sz="2400" smtClean="0">
              <a:solidFill>
                <a:srgbClr val="68288C"/>
              </a:solidFill>
              <a:latin typeface="Arial" charset="0"/>
            </a:endParaRP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6784975" y="30162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endParaRPr lang="ru-RU">
              <a:latin typeface="Arial" charset="0"/>
            </a:endParaRPr>
          </a:p>
        </p:txBody>
      </p:sp>
      <p:pic>
        <p:nvPicPr>
          <p:cNvPr id="51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133600"/>
            <a:ext cx="251936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458200" cy="1763713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3600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b="1" kern="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Миннебаева</a:t>
            </a: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b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</a:t>
            </a:r>
            <a:r>
              <a:rPr lang="ru-RU" b="1" kern="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Зельфия</a:t>
            </a: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r>
              <a:rPr lang="ru-RU" b="1" kern="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Эмирзяновна</a:t>
            </a:r>
            <a:endParaRPr lang="ru-RU" b="1" kern="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92275" y="1989138"/>
            <a:ext cx="4210050" cy="41767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b="1" smtClean="0">
                <a:solidFill>
                  <a:srgbClr val="0000FF"/>
                </a:solidFill>
                <a:latin typeface="Book Antiqua" pitchFamily="18" charset="0"/>
              </a:rPr>
              <a:t>     </a:t>
            </a:r>
            <a:r>
              <a:rPr lang="ru-RU" sz="2400" b="1" smtClean="0">
                <a:solidFill>
                  <a:srgbClr val="68288C"/>
                </a:solidFill>
                <a:latin typeface="Arial" charset="0"/>
              </a:rPr>
              <a:t>Сотворчество ученика и учителя - её основное кредо преподавания в школе. Учитель придерживается мнения, что овладение иностранным языком – процесс творческий, приносящий радость.</a:t>
            </a:r>
          </a:p>
        </p:txBody>
      </p:sp>
      <p:pic>
        <p:nvPicPr>
          <p:cNvPr id="6149" name="Содержимое 5" descr="100_0690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1863" y="1916113"/>
            <a:ext cx="2916237" cy="410527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3" y="152400"/>
            <a:ext cx="8027987" cy="1836738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Ахмадуллина</a:t>
            </a:r>
            <a:b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Лилия  </a:t>
            </a:r>
            <a:r>
              <a:rPr lang="ru-RU" b="1" kern="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Рузалевна</a:t>
            </a:r>
            <a:endParaRPr lang="ru-RU" b="1" kern="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172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692275" y="1773238"/>
            <a:ext cx="4319588" cy="45291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ru-RU" sz="2400" b="1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68288C"/>
                </a:solidFill>
                <a:latin typeface="Arial" charset="0"/>
              </a:rPr>
              <a:t>Лилия Рузалевна обучает английскому языку как в старших, так и младших классах. Её ученики охотно участвуют в презентациях любимых журналов, пробуют себя в роли учителя,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68288C"/>
                </a:solidFill>
                <a:latin typeface="Arial" charset="0"/>
              </a:rPr>
              <a:t>     журналиста, проводят социологические опросы.</a:t>
            </a:r>
          </a:p>
        </p:txBody>
      </p:sp>
      <p:pic>
        <p:nvPicPr>
          <p:cNvPr id="7173" name="Picture 7" descr="C:\Users\Feniks\Desktop\1 сентября 2012\Lz-R9Tnk0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060575"/>
            <a:ext cx="26416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8458200" cy="1836738"/>
          </a:xfrm>
        </p:spPr>
        <p:txBody>
          <a:bodyPr anchor="b"/>
          <a:lstStyle/>
          <a:p>
            <a:pPr eaLnBrk="1" hangingPunct="1"/>
            <a:r>
              <a:rPr lang="ru-RU" b="1" smtClean="0">
                <a:solidFill>
                  <a:srgbClr val="BF0000"/>
                </a:solidFill>
                <a:latin typeface="Monotype Corsiva" pitchFamily="66" charset="0"/>
              </a:rPr>
              <a:t> Сосипатрова </a:t>
            </a:r>
            <a:br>
              <a:rPr lang="ru-RU" b="1" smtClean="0">
                <a:solidFill>
                  <a:srgbClr val="BF0000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BF0000"/>
                </a:solidFill>
                <a:latin typeface="Monotype Corsiva" pitchFamily="66" charset="0"/>
              </a:rPr>
              <a:t>Наталья Михайловна</a:t>
            </a:r>
          </a:p>
        </p:txBody>
      </p:sp>
      <p:sp>
        <p:nvSpPr>
          <p:cNvPr id="819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908175" y="2060575"/>
            <a:ext cx="3738563" cy="38163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b="1" smtClean="0">
                <a:solidFill>
                  <a:srgbClr val="68288C"/>
                </a:solidFill>
                <a:latin typeface="Arial" charset="0"/>
              </a:rPr>
              <a:t>Наталья Михайловна учит не только словам и грамматическим правилам –учит смотреть и видеть, думать и анализировать, спорить и аргументировать, отстаивать своё мнение.</a:t>
            </a:r>
          </a:p>
        </p:txBody>
      </p:sp>
      <p:pic>
        <p:nvPicPr>
          <p:cNvPr id="8197" name="Picture 6" descr="pGqOeUolFnY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060575"/>
            <a:ext cx="259238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278813" cy="1763713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b="1" kern="0" dirty="0" smtClean="0">
                <a:solidFill>
                  <a:schemeClr val="folHlink"/>
                </a:solidFill>
                <a:latin typeface="Book Antiqua" pitchFamily="18" charset="0"/>
              </a:rPr>
              <a:t/>
            </a:r>
            <a:br>
              <a:rPr lang="ru-RU" b="1" kern="0" dirty="0" smtClean="0">
                <a:solidFill>
                  <a:schemeClr val="folHlink"/>
                </a:solidFill>
                <a:latin typeface="Book Antiqua" pitchFamily="18" charset="0"/>
              </a:rPr>
            </a:br>
            <a:r>
              <a:rPr lang="ru-RU" b="1" kern="0" dirty="0" smtClean="0">
                <a:solidFill>
                  <a:schemeClr val="folHlink"/>
                </a:solidFill>
                <a:latin typeface="Book Antiqua" pitchFamily="18" charset="0"/>
              </a:rPr>
              <a:t>   </a:t>
            </a: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Шамова </a:t>
            </a:r>
            <a:b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Марина   Борисовна</a:t>
            </a:r>
          </a:p>
        </p:txBody>
      </p:sp>
      <p:sp>
        <p:nvSpPr>
          <p:cNvPr id="9220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8175" y="1989138"/>
            <a:ext cx="4176713" cy="3887787"/>
          </a:xfrm>
        </p:spPr>
        <p:txBody>
          <a:bodyPr/>
          <a:lstStyle/>
          <a:p>
            <a:pPr marL="6350" indent="-635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68288C"/>
                </a:solidFill>
                <a:latin typeface="Arial" charset="0"/>
              </a:rPr>
              <a:t>«Научись сам и научи других» - по этому правилу живёт Марина Борисовна. Ёе ученики могут не только блеснуть знанием английского языка ,но и в культуре Великобритании разбираются       превосходно.</a:t>
            </a:r>
          </a:p>
          <a:p>
            <a:pPr marL="6350" indent="-6350" eaLnBrk="1" hangingPunct="1">
              <a:buFont typeface="Arial" charset="0"/>
              <a:buNone/>
            </a:pPr>
            <a:endParaRPr lang="ru-RU" sz="2800" smtClean="0">
              <a:solidFill>
                <a:srgbClr val="68288C"/>
              </a:solidFill>
              <a:latin typeface="Arial" charset="0"/>
            </a:endParaRPr>
          </a:p>
        </p:txBody>
      </p:sp>
      <p:pic>
        <p:nvPicPr>
          <p:cNvPr id="9221" name="Picture 7" descr="https://edu.tatar.ru/upload/anketas/40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205038"/>
            <a:ext cx="25193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8278813" cy="1763713"/>
          </a:xfrm>
        </p:spPr>
        <p:txBody>
          <a:bodyPr anchor="b"/>
          <a:lstStyle/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Book Antiqua" pitchFamily="18" charset="0"/>
              </a:rPr>
              <a:t/>
            </a:r>
            <a:br>
              <a:rPr lang="ru-RU" b="1" smtClean="0">
                <a:solidFill>
                  <a:schemeClr val="folHlink"/>
                </a:solidFill>
                <a:latin typeface="Book Antiqua" pitchFamily="18" charset="0"/>
              </a:rPr>
            </a:br>
            <a:r>
              <a:rPr lang="ru-RU" b="1" smtClean="0">
                <a:solidFill>
                  <a:srgbClr val="E02C0E"/>
                </a:solidFill>
                <a:latin typeface="Monotype Corsiva" pitchFamily="66" charset="0"/>
              </a:rPr>
              <a:t>Сапожникова </a:t>
            </a:r>
            <a:br>
              <a:rPr lang="ru-RU" b="1" smtClean="0">
                <a:solidFill>
                  <a:srgbClr val="E02C0E"/>
                </a:solidFill>
                <a:latin typeface="Monotype Corsiva" pitchFamily="66" charset="0"/>
              </a:rPr>
            </a:br>
            <a:r>
              <a:rPr lang="ru-RU" b="1" smtClean="0">
                <a:solidFill>
                  <a:srgbClr val="E02C0E"/>
                </a:solidFill>
                <a:latin typeface="Monotype Corsiva" pitchFamily="66" charset="0"/>
              </a:rPr>
              <a:t>Наталья Валентиновна</a:t>
            </a:r>
          </a:p>
        </p:txBody>
      </p:sp>
      <p:sp>
        <p:nvSpPr>
          <p:cNvPr id="10244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8175" y="1989138"/>
            <a:ext cx="4176713" cy="3887787"/>
          </a:xfrm>
        </p:spPr>
        <p:txBody>
          <a:bodyPr/>
          <a:lstStyle/>
          <a:p>
            <a:pPr marL="6350" indent="-635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68288C"/>
                </a:solidFill>
                <a:latin typeface="Arial" charset="0"/>
              </a:rPr>
              <a:t>Большое внимание Наталья Валентиновна уделяет активизации речемыслительной деятельности учащихся. Для нее характерно уважительное отношение к окружающим и к детям.</a:t>
            </a:r>
          </a:p>
          <a:p>
            <a:pPr marL="6350" indent="-6350" eaLnBrk="1" hangingPunct="1">
              <a:buFont typeface="Arial" charset="0"/>
              <a:buNone/>
            </a:pPr>
            <a:endParaRPr lang="ru-RU" sz="2800" smtClean="0">
              <a:solidFill>
                <a:srgbClr val="68288C"/>
              </a:solidFill>
              <a:latin typeface="Arial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7359650" y="30162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otype Corsiva" pitchFamily="66" charset="0"/>
                <a:cs typeface="Arial" charset="0"/>
              </a:defRPr>
            </a:lvl9pPr>
          </a:lstStyle>
          <a:p>
            <a:pPr eaLnBrk="1" hangingPunct="1"/>
            <a:endParaRPr lang="ru-RU">
              <a:latin typeface="Arial" charset="0"/>
            </a:endParaRPr>
          </a:p>
        </p:txBody>
      </p:sp>
      <p:pic>
        <p:nvPicPr>
          <p:cNvPr id="10246" name="Picture 7" descr="IMG_383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1844675"/>
            <a:ext cx="25209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978</Words>
  <Application>Microsoft Office PowerPoint</Application>
  <PresentationFormat>Экран (4:3)</PresentationFormat>
  <Paragraphs>145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Тема Office</vt:lpstr>
      <vt:lpstr>Слайд</vt:lpstr>
      <vt:lpstr>Диаграмма Microsoft Excel</vt:lpstr>
      <vt:lpstr>Document</vt:lpstr>
      <vt:lpstr>Презентация PowerPoint</vt:lpstr>
      <vt:lpstr>Презентация PowerPoint</vt:lpstr>
      <vt:lpstr>   Саландаева       Ольга  Вячеславовна</vt:lpstr>
      <vt:lpstr>     Яковлева         Лилия  Равильевна</vt:lpstr>
      <vt:lpstr>     Миннебаева         Зельфия  Эмирзяновна</vt:lpstr>
      <vt:lpstr>Ахмадуллина  Лилия  Рузалевна</vt:lpstr>
      <vt:lpstr> Сосипатрова  Наталья Михайловна</vt:lpstr>
      <vt:lpstr>    Шамова      Марина   Борисовна</vt:lpstr>
      <vt:lpstr> Сапожникова  Наталья Валентиновна</vt:lpstr>
      <vt:lpstr> Яппарова  Айгуль Вагизовна</vt:lpstr>
      <vt:lpstr>Методическая тема кафедры</vt:lpstr>
      <vt:lpstr>     Наши задачи:</vt:lpstr>
      <vt:lpstr>     Темы самообразования</vt:lpstr>
      <vt:lpstr>     Используемые технологии</vt:lpstr>
      <vt:lpstr>Результаты ЕГЭ</vt:lpstr>
      <vt:lpstr>ЕГЭ в сравнении за 2017 год</vt:lpstr>
      <vt:lpstr>Результаты ОГЭ (средняя оценка)</vt:lpstr>
      <vt:lpstr>ОГЭ в сравнении за 2017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99</cp:revision>
  <dcterms:created xsi:type="dcterms:W3CDTF">2016-04-19T19:50:40Z</dcterms:created>
  <dcterms:modified xsi:type="dcterms:W3CDTF">2017-11-16T11:01:02Z</dcterms:modified>
</cp:coreProperties>
</file>